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1238" r:id="rId3"/>
    <p:sldId id="1263" r:id="rId4"/>
    <p:sldId id="1242" r:id="rId5"/>
    <p:sldId id="1264" r:id="rId6"/>
    <p:sldId id="1243" r:id="rId7"/>
    <p:sldId id="1266" r:id="rId8"/>
    <p:sldId id="1265" r:id="rId9"/>
    <p:sldId id="1268" r:id="rId10"/>
    <p:sldId id="1250" r:id="rId11"/>
    <p:sldId id="1244" r:id="rId12"/>
    <p:sldId id="1269" r:id="rId13"/>
    <p:sldId id="1245" r:id="rId14"/>
    <p:sldId id="1270" r:id="rId15"/>
    <p:sldId id="1259" r:id="rId16"/>
    <p:sldId id="1274" r:id="rId17"/>
    <p:sldId id="1275"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高中英语 选择性必修 第三册 </a:t>
            </a:r>
            <a:r>
              <a:rPr lang="en-US" altLang="zh-CN" sz="2000" baseline="0" smtClean="0">
                <a:solidFill>
                  <a:prstClr val="black"/>
                </a:solidFill>
                <a:latin typeface="楷体" panose="02010609060101010101" pitchFamily="49" charset="-122"/>
                <a:ea typeface="楷体" panose="02010609060101010101" pitchFamily="49" charset="-122"/>
              </a:rPr>
              <a:t>WYS</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938992"/>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6</a:t>
            </a:r>
            <a:r>
              <a:rPr lang="zh-CN" altLang="en-US" sz="4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Nature in </a:t>
            </a:r>
            <a:r>
              <a:rPr lang="en-US" altLang="zh-CN" sz="40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words</a:t>
            </a:r>
          </a:p>
          <a:p>
            <a:pPr algn="ctr" eaLnBrk="1" fontAlgn="auto" hangingPunct="1">
              <a:lnSpc>
                <a:spcPct val="150000"/>
              </a:lnSpc>
              <a:spcBef>
                <a:spcPts val="0"/>
              </a:spcBef>
              <a:spcAft>
                <a:spcPts val="0"/>
              </a:spcAft>
            </a:pPr>
            <a:r>
              <a:rPr lang="en-US" altLang="zh-CN" sz="40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Part 1</a:t>
            </a:r>
            <a:r>
              <a:rPr lang="zh-CN" altLang="en-US" sz="40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0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Starting out &amp; Understanding ideas</a:t>
            </a:r>
            <a:endParaRPr lang="zh-CN" altLang="en-US" sz="40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014983"/>
            <a:ext cx="11485848" cy="5078313"/>
          </a:xfrm>
        </p:spPr>
        <p:txBody>
          <a:bodyPr/>
          <a:lstStyle/>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 month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cousin came round/around and shared some useful tips on learning with me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it came to English learning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suggested that I should be confident and open-minded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Firstly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coming across unfamiliar words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had better not always refer to the dictionary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Furthermore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teachers’ questions came up in class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should try to come up with answers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Lastly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 if I fail sometimes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must say to myself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上个月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我的表姐造访并跟我分享了一些有用的学习方法。当提到英语学习时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她建议我要自信并且虚心。首先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遇到不熟悉的单词的时候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我最好不要总是查词典。 而且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当老师在课堂上提出问题时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我应该努力思考答案。最后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即使我有时会失败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我必须对自己说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87621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在</a:t>
            </a:r>
            <a:r>
              <a:rPr lang="en-US" altLang="zh-CN" b="1">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时候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2558" y="1611110"/>
            <a:ext cx="11593288" cy="2249938"/>
          </a:xfrm>
          <a:prstGeom prst="rect">
            <a:avLst/>
          </a:prstGeom>
        </p:spPr>
      </p:pic>
      <p:sp>
        <p:nvSpPr>
          <p:cNvPr id="4" name="内容占位符 1"/>
          <p:cNvSpPr txBox="1">
            <a:spLocks/>
          </p:cNvSpPr>
          <p:nvPr/>
        </p:nvSpPr>
        <p:spPr bwMode="auto">
          <a:xfrm>
            <a:off x="360854" y="211516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breakfast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shining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flushing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delicate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pinks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接着太阳出来了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等到我坐下来吃早餐时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太阳的光彩已是绚烂夺目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给雪地添了一抹柔和的粉红色。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教材原句S.eps" descr="id:2147486954;FounderCES"/>
          <p:cNvPicPr/>
          <p:nvPr/>
        </p:nvPicPr>
        <p:blipFill>
          <a:blip r:embed="rId3"/>
          <a:stretch>
            <a:fillRect/>
          </a:stretch>
        </p:blipFill>
        <p:spPr>
          <a:xfrm>
            <a:off x="2638822" y="1340768"/>
            <a:ext cx="9217024" cy="547606"/>
          </a:xfrm>
          <a:prstGeom prst="rect">
            <a:avLst/>
          </a:prstGeom>
        </p:spPr>
      </p:pic>
      <p:sp>
        <p:nvSpPr>
          <p:cNvPr id="6" name="内容占位符 1"/>
          <p:cNvSpPr txBox="1">
            <a:spLocks/>
          </p:cNvSpPr>
          <p:nvPr/>
        </p:nvSpPr>
        <p:spPr bwMode="auto">
          <a:xfrm>
            <a:off x="360854" y="3933056"/>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physician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rural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courtyard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patient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当医生赶到乡下的院子时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病人已经死了。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48070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484784"/>
            <a:ext cx="11521280" cy="2880320"/>
          </a:xfrm>
          <a:prstGeom prst="rect">
            <a:avLst/>
          </a:prstGeom>
        </p:spPr>
      </p:pic>
      <p:sp>
        <p:nvSpPr>
          <p:cNvPr id="2" name="内容占位符 1"/>
          <p:cNvSpPr>
            <a:spLocks noGrp="1"/>
          </p:cNvSpPr>
          <p:nvPr>
            <p:ph idx="1"/>
          </p:nvPr>
        </p:nvSpPr>
        <p:spPr>
          <a:xfrm>
            <a:off x="360854" y="1990581"/>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the time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一般过去时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），主句时态为过去完成时。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the time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一般现在时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），主句时态为一般将来时或将来完成时。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the end of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＋过去时间，句子时态为过去完成时。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the end of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＋将来时间，句子时态为将来完成时。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小.eps" descr="id:2147487010;FounderCES"/>
          <p:cNvPicPr/>
          <p:nvPr/>
        </p:nvPicPr>
        <p:blipFill>
          <a:blip r:embed="rId3"/>
          <a:stretch>
            <a:fillRect/>
          </a:stretch>
        </p:blipFill>
        <p:spPr>
          <a:xfrm>
            <a:off x="406574" y="1556792"/>
            <a:ext cx="1777672" cy="349024"/>
          </a:xfrm>
          <a:prstGeom prst="rect">
            <a:avLst/>
          </a:prstGeom>
        </p:spPr>
      </p:pic>
      <p:sp>
        <p:nvSpPr>
          <p:cNvPr id="5" name="内容占位符 2"/>
          <p:cNvSpPr txBox="1">
            <a:spLocks/>
          </p:cNvSpPr>
          <p:nvPr/>
        </p:nvSpPr>
        <p:spPr bwMode="auto">
          <a:xfrm>
            <a:off x="360854" y="436510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bridge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completed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到下个月底的时候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这座桥就已经完工了。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103274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1781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used</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过去常常做</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某</a:t>
            </a:r>
            <a:r>
              <a:rPr lang="zh-CN" altLang="zh-CN" b="1"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262558" y="1988840"/>
            <a:ext cx="11593288" cy="2880320"/>
          </a:xfrm>
          <a:prstGeom prst="rect">
            <a:avLst/>
          </a:prstGeom>
        </p:spPr>
      </p:pic>
      <p:sp>
        <p:nvSpPr>
          <p:cNvPr id="7" name="内容占位符 1"/>
          <p:cNvSpPr txBox="1">
            <a:spLocks/>
          </p:cNvSpPr>
          <p:nvPr/>
        </p:nvSpPr>
        <p:spPr bwMode="auto">
          <a:xfrm>
            <a:off x="360854" y="2492896"/>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running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rhyme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repeat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flattened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window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snow</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我脑海中回荡着小时候经常重复的一首诗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我把鼻子贴在冰冷的窗户上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看着飘落的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雪花</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954;FounderCES"/>
          <p:cNvPicPr/>
          <p:nvPr/>
        </p:nvPicPr>
        <p:blipFill>
          <a:blip r:embed="rId3"/>
          <a:stretch>
            <a:fillRect/>
          </a:stretch>
        </p:blipFill>
        <p:spPr>
          <a:xfrm>
            <a:off x="2638822" y="1718498"/>
            <a:ext cx="9217024" cy="547606"/>
          </a:xfrm>
          <a:prstGeom prst="rect">
            <a:avLst/>
          </a:prstGeom>
        </p:spPr>
      </p:pic>
    </p:spTree>
    <p:extLst>
      <p:ext uri="{BB962C8B-B14F-4D97-AF65-F5344CB8AC3E}">
        <p14:creationId xmlns:p14="http://schemas.microsoft.com/office/powerpoint/2010/main" val="4223013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412776"/>
            <a:ext cx="11521280" cy="1728192"/>
          </a:xfrm>
          <a:prstGeom prst="rect">
            <a:avLst/>
          </a:prstGeom>
        </p:spPr>
      </p:pic>
      <p:sp>
        <p:nvSpPr>
          <p:cNvPr id="2" name="内容占位符 1"/>
          <p:cNvSpPr>
            <a:spLocks noGrp="1"/>
          </p:cNvSpPr>
          <p:nvPr>
            <p:ph idx="1"/>
          </p:nvPr>
        </p:nvSpPr>
        <p:spPr>
          <a:xfrm>
            <a:off x="360854" y="1918573"/>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used to doing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某人习惯于做某事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，强调适应某种环境或状态。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used to do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被用于做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小.eps" descr="id:2147487010;FounderCES"/>
          <p:cNvPicPr/>
          <p:nvPr/>
        </p:nvPicPr>
        <p:blipFill>
          <a:blip r:embed="rId3"/>
          <a:stretch>
            <a:fillRect/>
          </a:stretch>
        </p:blipFill>
        <p:spPr>
          <a:xfrm>
            <a:off x="406574" y="1484784"/>
            <a:ext cx="1777672" cy="349024"/>
          </a:xfrm>
          <a:prstGeom prst="rect">
            <a:avLst/>
          </a:prstGeom>
        </p:spPr>
      </p:pic>
      <p:sp>
        <p:nvSpPr>
          <p:cNvPr id="5" name="内容占位符 1"/>
          <p:cNvSpPr txBox="1">
            <a:spLocks/>
          </p:cNvSpPr>
          <p:nvPr/>
        </p:nvSpPr>
        <p:spPr bwMode="auto">
          <a:xfrm>
            <a:off x="360854" y="3212976"/>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traffic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她习惯在繁忙的交通中开车。</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Wood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paper</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木头用于造纸。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492801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412776"/>
            <a:ext cx="11521280" cy="360040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556792"/>
                <a:ext cx="11485848" cy="3419782"/>
              </a:xfrm>
            </p:spPr>
            <p:txBody>
              <a:bodyPr/>
              <a:lstStyle/>
              <a:p>
                <a:pPr hangingPunct="0">
                  <a:spcAft>
                    <a:spcPts val="0"/>
                  </a:spcAft>
                </a:pPr>
                <a:r>
                  <a:rPr lang="en-US" altLang="zh-CN" b="1">
                    <a:solidFill>
                      <a:srgbClr val="F08100"/>
                    </a:solidFill>
                    <a:latin typeface="MS Mincho"/>
                    <a:ea typeface="宋体" panose="02010600030101010101" pitchFamily="2" charset="-122"/>
                    <a:cs typeface="Times New Roman" panose="02020603050405020304" pitchFamily="18" charset="0"/>
                  </a:rPr>
                  <a:t>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nearly as excited about it this morning as the children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b="1"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𝐰𝐡𝐨𝐦𝐈</m:t>
                            </m:r>
                            <m:r>
                              <m:rPr>
                                <m:nor/>
                              </m:rPr>
                              <a:rPr lang="en-US" altLang="zh-CN" b="1">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𝐟𝐨𝐮𝐧𝐝</m:t>
                            </m:r>
                            <m:r>
                              <m:rPr>
                                <m:nor/>
                              </m:rPr>
                              <a:rPr lang="en-US" altLang="zh-CN" b="1">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𝐚𝐥𝐥</m:t>
                            </m:r>
                            <m:r>
                              <m:rPr>
                                <m:nor/>
                              </m:rPr>
                              <a:rPr lang="en-US" altLang="zh-CN" b="1">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𝐥𝐨𝐨𝐤𝐢𝐧𝐠𝐭𝐡𝐫𝐨𝐮𝐠𝐡𝐭𝐡𝐞</m:t>
                            </m:r>
                          </m:e>
                        </m:bar>
                      </m:e>
                      <m:lim>
                        <m:r>
                          <m:rPr>
                            <m:nor/>
                          </m:rPr>
                          <a:rPr lang="zh-CN" altLang="zh-CN" b="1">
                            <a:solidFill>
                              <a:srgbClr val="00AEEF"/>
                            </a:solidFill>
                            <a:latin typeface="楷体" panose="02010609060101010101" pitchFamily="49" charset="-122"/>
                            <a:ea typeface="楷体" panose="02010609060101010101" pitchFamily="49" charset="-122"/>
                            <a:cs typeface="Times New Roman" panose="02020603050405020304" pitchFamily="18" charset="0"/>
                          </a:rPr>
                          <m:t>定语从句</m:t>
                        </m:r>
                      </m:lim>
                    </m:limLow>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window at the magic outside and talking away as excitedly as if Christmas had suddenly come round again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对于这场雪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今天早上我几乎和孩子们一样兴奋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我发现他们都透过窗户看着外面奇妙的世界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兴奋地说个不停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好像圣诞节又突然降临</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556792"/>
                <a:ext cx="11485848" cy="3419782"/>
              </a:xfrm>
              <a:blipFill>
                <a:blip r:embed="rId3"/>
                <a:stretch>
                  <a:fillRect l="-796" r="-849" b="-535"/>
                </a:stretch>
              </a:blipFill>
            </p:spPr>
            <p:txBody>
              <a:bodyPr/>
              <a:lstStyle/>
              <a:p>
                <a:r>
                  <a:rPr lang="zh-CN" altLang="en-US">
                    <a:noFill/>
                  </a:rPr>
                  <a:t> </a:t>
                </a:r>
              </a:p>
            </p:txBody>
          </p:sp>
        </mc:Fallback>
      </mc:AlternateContent>
      <p:pic>
        <p:nvPicPr>
          <p:cNvPr id="3" name="图片 2"/>
          <p:cNvPicPr>
            <a:picLocks noChangeAspect="1"/>
          </p:cNvPicPr>
          <p:nvPr/>
        </p:nvPicPr>
        <p:blipFill>
          <a:blip r:embed="rId4">
            <a:clrChange>
              <a:clrFrom>
                <a:srgbClr val="FFFFFF"/>
              </a:clrFrom>
              <a:clrTo>
                <a:srgbClr val="FFFFFF">
                  <a:alpha val="0"/>
                </a:srgbClr>
              </a:clrTo>
            </a:clrChange>
          </a:blip>
          <a:stretch>
            <a:fillRect/>
          </a:stretch>
        </p:blipFill>
        <p:spPr>
          <a:xfrm>
            <a:off x="406574" y="908720"/>
            <a:ext cx="2023437" cy="481070"/>
          </a:xfrm>
          <a:prstGeom prst="rect">
            <a:avLst/>
          </a:prstGeom>
        </p:spPr>
      </p:pic>
      <p:sp>
        <p:nvSpPr>
          <p:cNvPr id="5" name="内容占位符 1"/>
          <p:cNvSpPr txBox="1">
            <a:spLocks/>
          </p:cNvSpPr>
          <p:nvPr/>
        </p:nvSpPr>
        <p:spPr bwMode="auto">
          <a:xfrm>
            <a:off x="360854" y="508518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whom</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引导非限制性定语从句，其中包含了</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引导的状语从句。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9392;FounderCES"/>
          <p:cNvPicPr/>
          <p:nvPr/>
        </p:nvPicPr>
        <p:blipFill>
          <a:blip r:embed="rId5"/>
          <a:stretch>
            <a:fillRect/>
          </a:stretch>
        </p:blipFill>
        <p:spPr>
          <a:xfrm>
            <a:off x="406574" y="5247784"/>
            <a:ext cx="1014730" cy="344170"/>
          </a:xfrm>
          <a:prstGeom prst="rect">
            <a:avLst/>
          </a:prstGeom>
        </p:spPr>
      </p:pic>
    </p:spTree>
    <p:extLst>
      <p:ext uri="{BB962C8B-B14F-4D97-AF65-F5344CB8AC3E}">
        <p14:creationId xmlns:p14="http://schemas.microsoft.com/office/powerpoint/2010/main" val="42694837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908720"/>
            <a:ext cx="11521280" cy="504056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052736"/>
                <a:ext cx="11485848" cy="4710457"/>
              </a:xfrm>
            </p:spPr>
            <p:txBody>
              <a:bodyPr/>
              <a:lstStyle/>
              <a:p>
                <a:pPr hangingPunct="0">
                  <a:spcAft>
                    <a:spcPts val="0"/>
                  </a:spcAft>
                </a:pPr>
                <a:r>
                  <a:rPr lang="en-US" altLang="zh-CN" sz="2200" b="1">
                    <a:solidFill>
                      <a:srgbClr val="F08100"/>
                    </a:solidFill>
                    <a:latin typeface="MS Mincho"/>
                    <a:ea typeface="宋体" panose="02010600030101010101" pitchFamily="2" charset="-122"/>
                    <a:cs typeface="Times New Roman" panose="02020603050405020304" pitchFamily="18" charset="0"/>
                  </a:rPr>
                  <a:t>❷</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my study</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sz="2200"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200" b="1" i="1">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𝐰𝐡𝐢𝐜𝐡𝐢𝐬</m:t>
                            </m:r>
                            <m:r>
                              <m:rPr>
                                <m:nor/>
                              </m:rPr>
                              <a:rPr lang="en-US" altLang="zh-CN" sz="2200" b="1">
                                <a:solidFill>
                                  <a:srgbClr val="00B0F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𝐚𝐩𝐚𝐫𝐭</m:t>
                            </m:r>
                            <m:r>
                              <m:rPr>
                                <m:nor/>
                              </m:rPr>
                              <a:rPr lang="en-US" altLang="zh-CN" sz="2200" b="1">
                                <a:solidFill>
                                  <a:srgbClr val="00B0F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𝐟𝐫𝐨𝐦𝐭𝐡𝐞</m:t>
                            </m:r>
                            <m:r>
                              <m:rPr>
                                <m:nor/>
                              </m:rPr>
                              <a:rPr lang="en-US" altLang="zh-CN" sz="2200" b="1">
                                <a:solidFill>
                                  <a:srgbClr val="00B0F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𝐡𝐨𝐮𝐬𝐞</m:t>
                            </m:r>
                          </m:e>
                        </m:bar>
                      </m:e>
                      <m:lim>
                        <m:r>
                          <m:rPr>
                            <m:nor/>
                          </m:rPr>
                          <a:rPr lang="zh-CN" altLang="zh-CN" sz="2200" b="1">
                            <a:solidFill>
                              <a:srgbClr val="00B0F0"/>
                            </a:solidFill>
                            <a:latin typeface="楷体" panose="02010609060101010101" pitchFamily="49" charset="-122"/>
                            <a:ea typeface="楷体" panose="02010609060101010101" pitchFamily="49" charset="-122"/>
                            <a:cs typeface="Times New Roman" panose="02020603050405020304" pitchFamily="18" charset="0"/>
                          </a:rPr>
                          <m:t>定语从句</m:t>
                        </m:r>
                      </m:lim>
                    </m:limLow>
                  </m:oMath>
                </a14:m>
                <a:r>
                  <a:rPr lang="en-US" altLang="zh-CN" sz="2200" b="1" u="sng">
                    <a:solidFill>
                      <a:srgbClr val="00AEEF"/>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and faces it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 see the children flattening their noses against the window</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zh-CN" altLang="zh-CN" sz="2200" b="1">
                                <a:solidFill>
                                  <a:srgbClr val="000000"/>
                                </a:solidFill>
                                <a:latin typeface="楷体" panose="02010609060101010101" pitchFamily="49" charset="-122"/>
                                <a:ea typeface="楷体" panose="02010609060101010101" pitchFamily="49" charset="-122"/>
                                <a:cs typeface="Times New Roman" panose="02020603050405020304" pitchFamily="18" charset="0"/>
                              </a:rPr>
                              <m:t>　</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𝐚𝐧𝐝</m:t>
                            </m:r>
                            <m:r>
                              <m:rPr>
                                <m:nor/>
                              </m:rPr>
                              <a:rPr lang="zh-CN" altLang="zh-CN" sz="2200" b="1">
                                <a:solidFill>
                                  <a:srgbClr val="000000"/>
                                </a:solidFill>
                                <a:latin typeface="楷体" panose="02010609060101010101" pitchFamily="49" charset="-122"/>
                                <a:ea typeface="楷体" panose="02010609060101010101" pitchFamily="49" charset="-122"/>
                                <a:cs typeface="Times New Roman" panose="02020603050405020304" pitchFamily="18" charset="0"/>
                              </a:rPr>
                              <m:t>　</m:t>
                            </m:r>
                          </m:e>
                        </m:bar>
                      </m:e>
                      <m:lim>
                        <m:r>
                          <m:rPr>
                            <m:nor/>
                          </m:rPr>
                          <a:rPr lang="zh-CN" altLang="zh-CN" sz="2200" b="1">
                            <a:solidFill>
                              <a:srgbClr val="000000"/>
                            </a:solidFill>
                            <a:latin typeface="楷体" panose="02010609060101010101" pitchFamily="49" charset="-122"/>
                            <a:ea typeface="楷体" panose="02010609060101010101" pitchFamily="49" charset="-122"/>
                            <a:cs typeface="Times New Roman" panose="02020603050405020304" pitchFamily="18" charset="0"/>
                          </a:rPr>
                          <m:t>并列连词</m:t>
                        </m:r>
                      </m:lim>
                    </m:limLow>
                  </m:oMath>
                </a14:m>
                <a:r>
                  <a:rPr lang="en-US" altLang="zh-CN" sz="2200" b="1">
                    <a:solidFill>
                      <a:srgbClr val="000000"/>
                    </a:solidFill>
                    <a:latin typeface="楷体" panose="02010609060101010101" pitchFamily="49" charset="-122"/>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running through my head a rhyme</a:t>
                </a:r>
                <a:r>
                  <a:rPr lang="en-US" altLang="zh-CN" sz="2200" b="1">
                    <a:solidFill>
                      <a:srgbClr val="F38928"/>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sz="2200" b="1"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200" b="1"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𝐈</m:t>
                            </m:r>
                            <m:r>
                              <m:rPr>
                                <m:nor/>
                              </m:rPr>
                              <a:rPr lang="en-US" altLang="zh-CN" sz="2200" b="1">
                                <a:solidFill>
                                  <a:srgbClr val="F38928"/>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𝐮𝐬𝐞𝐝</m:t>
                            </m:r>
                            <m:r>
                              <m:rPr>
                                <m:nor/>
                              </m:rPr>
                              <a:rPr lang="en-US" altLang="zh-CN" sz="2200" b="1">
                                <a:solidFill>
                                  <a:srgbClr val="F38928"/>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𝐭𝐨</m:t>
                            </m:r>
                            <m:r>
                              <m:rPr>
                                <m:nor/>
                              </m:rPr>
                              <a:rPr lang="en-US" altLang="zh-CN" sz="2200" b="1">
                                <a:solidFill>
                                  <a:srgbClr val="F38928"/>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𝐫𝐞𝐩𝐞𝐚𝐭</m:t>
                            </m:r>
                          </m:e>
                        </m:bar>
                      </m:e>
                      <m:lim>
                        <m:r>
                          <m:rPr>
                            <m:nor/>
                          </m:rPr>
                          <a:rPr lang="zh-CN" altLang="zh-CN" sz="2200" b="1">
                            <a:solidFill>
                              <a:srgbClr val="F38928"/>
                            </a:solidFill>
                            <a:latin typeface="楷体" panose="02010609060101010101" pitchFamily="49" charset="-122"/>
                            <a:ea typeface="楷体" panose="02010609060101010101" pitchFamily="49" charset="-122"/>
                            <a:cs typeface="Times New Roman" panose="02020603050405020304" pitchFamily="18" charset="0"/>
                          </a:rPr>
                          <m:t>定语从句</m:t>
                        </m:r>
                      </m:lim>
                    </m:limLow>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sz="2200" b="1" i="1">
                            <a:solidFill>
                              <a:srgbClr val="00B0F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sz="2200" b="1" i="1">
                                <a:solidFill>
                                  <a:srgbClr val="00B0F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𝐰𝐡𝐞𝐧</m:t>
                            </m:r>
                            <m:r>
                              <m:rPr>
                                <m:nor/>
                              </m:rPr>
                              <a:rPr lang="en-US" altLang="zh-CN" sz="2200" b="1">
                                <a:solidFill>
                                  <a:srgbClr val="00B0F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𝐈</m:t>
                            </m:r>
                            <m:r>
                              <m:rPr>
                                <m:nor/>
                              </m:rPr>
                              <a:rPr lang="en-US" altLang="zh-CN" sz="2200" b="1">
                                <a:solidFill>
                                  <a:srgbClr val="00B0F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𝐰𝐚𝐬</m:t>
                            </m:r>
                            <m:r>
                              <m:rPr>
                                <m:nor/>
                              </m:rPr>
                              <a:rPr lang="en-US" altLang="zh-CN" sz="2200" b="1">
                                <a:solidFill>
                                  <a:srgbClr val="00B0F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𝐚𝐜𝐡𝐢𝐥𝐝</m:t>
                            </m:r>
                            <m:r>
                              <m:rPr>
                                <m:nor/>
                              </m:rPr>
                              <a:rPr lang="en-US" altLang="zh-CN" sz="2200" b="1">
                                <a:solidFill>
                                  <a:srgbClr val="00B0F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𝐚𝐧𝐝</m:t>
                            </m:r>
                            <m:r>
                              <m:rPr>
                                <m:nor/>
                              </m:rPr>
                              <a:rPr lang="en-US" altLang="zh-CN" sz="2200" b="1">
                                <a:solidFill>
                                  <a:srgbClr val="00B0F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𝐟𝐥𝐚𝐭𝐭𝐞𝐧𝐞𝐝</m:t>
                            </m:r>
                            <m:r>
                              <m:rPr>
                                <m:nor/>
                              </m:rPr>
                              <a:rPr lang="en-US" altLang="zh-CN" sz="2200" b="1">
                                <a:solidFill>
                                  <a:srgbClr val="00B0F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𝐦𝐲</m:t>
                            </m:r>
                            <m:r>
                              <m:rPr>
                                <m:nor/>
                              </m:rPr>
                              <a:rPr lang="en-US" altLang="zh-CN" sz="2200" b="1">
                                <a:solidFill>
                                  <a:srgbClr val="00B0F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𝐧𝐨𝐬𝐞</m:t>
                            </m:r>
                            <m:r>
                              <m:rPr>
                                <m:nor/>
                              </m:rPr>
                              <a:rPr lang="en-US" altLang="zh-CN" sz="2200" b="1">
                                <a:solidFill>
                                  <a:srgbClr val="00B0F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00B0F0"/>
                                </a:solidFill>
                                <a:latin typeface="Cambria Math" panose="02040503050406030204" pitchFamily="18" charset="0"/>
                                <a:ea typeface="宋体" panose="02010600030101010101" pitchFamily="2" charset="-122"/>
                                <a:cs typeface="Times New Roman" panose="02020603050405020304" pitchFamily="18" charset="0"/>
                              </a:rPr>
                              <m:t>𝐚𝐠𝐚𝐢𝐧𝐬𝐭</m:t>
                            </m:r>
                          </m:e>
                        </m:bar>
                      </m:e>
                      <m:lim>
                        <m:r>
                          <m:rPr>
                            <m:nor/>
                          </m:rPr>
                          <a:rPr lang="zh-CN" altLang="zh-CN" sz="2200" b="1">
                            <a:solidFill>
                              <a:srgbClr val="00B0F0"/>
                            </a:solidFill>
                            <a:latin typeface="楷体" panose="02010609060101010101" pitchFamily="49" charset="-122"/>
                            <a:ea typeface="楷体" panose="02010609060101010101" pitchFamily="49" charset="-122"/>
                            <a:cs typeface="Times New Roman" panose="02020603050405020304" pitchFamily="18" charset="0"/>
                          </a:rPr>
                          <m:t>状语从句</m:t>
                        </m:r>
                      </m:lim>
                    </m:limLow>
                  </m:oMath>
                </a14:m>
                <a:r>
                  <a:rPr lang="en-US" altLang="zh-CN" sz="22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u="sng">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the cold window to watch the falling snow</a:t>
                </a:r>
                <a:r>
                  <a:rPr lang="en-US" altLang="zh-CN" sz="2200"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从我的书房</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那间与主屋分离、面朝主屋的房子</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望去</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我可以看到孩子们把鼻子贴在窗户上</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我脑海中回荡着小时候经常重复的一首诗</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那时</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我也曾把鼻子贴在冰冷的窗户上</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看着飘落的雪花</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052736"/>
                <a:ext cx="11485848" cy="4710457"/>
              </a:xfrm>
              <a:blipFill>
                <a:blip r:embed="rId3"/>
                <a:stretch>
                  <a:fillRect l="-690" r="-690" b="-129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9470655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1916832"/>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句是主从复合句，主句有两个并列的构成，分别是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 see the children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rhyme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is apart from the house and faces it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为非限制性定语从句，先行词为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used to repeat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为限制性定语从句，修饰先行词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rhyme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9392;FounderCES"/>
          <p:cNvPicPr/>
          <p:nvPr/>
        </p:nvPicPr>
        <p:blipFill>
          <a:blip r:embed="rId2"/>
          <a:stretch>
            <a:fillRect/>
          </a:stretch>
        </p:blipFill>
        <p:spPr>
          <a:xfrm>
            <a:off x="406574" y="2079432"/>
            <a:ext cx="1014730" cy="344170"/>
          </a:xfrm>
          <a:prstGeom prst="rect">
            <a:avLst/>
          </a:prstGeom>
        </p:spPr>
      </p:pic>
    </p:spTree>
    <p:extLst>
      <p:ext uri="{BB962C8B-B14F-4D97-AF65-F5344CB8AC3E}">
        <p14:creationId xmlns:p14="http://schemas.microsoft.com/office/powerpoint/2010/main" val="4050514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86764"/>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insist</a:t>
            </a:r>
            <a:r>
              <a:rPr lang="en-US"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5477F"/>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坚称</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坚决</a:t>
            </a:r>
            <a:r>
              <a:rPr lang="zh-CN" altLang="zh-CN" b="1"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认为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3" y="908720"/>
            <a:ext cx="1897927" cy="432048"/>
          </a:xfrm>
          <a:prstGeom prst="rect">
            <a:avLst/>
          </a:prstGeom>
        </p:spPr>
      </p:pic>
      <p:pic>
        <p:nvPicPr>
          <p:cNvPr id="4" name="图片 3"/>
          <p:cNvPicPr>
            <a:picLocks noChangeAspect="1"/>
          </p:cNvPicPr>
          <p:nvPr/>
        </p:nvPicPr>
        <p:blipFill>
          <a:blip r:embed="rId3"/>
          <a:stretch>
            <a:fillRect/>
          </a:stretch>
        </p:blipFill>
        <p:spPr>
          <a:xfrm>
            <a:off x="334566" y="2276872"/>
            <a:ext cx="11593288" cy="2808312"/>
          </a:xfrm>
          <a:prstGeom prst="rect">
            <a:avLst/>
          </a:prstGeom>
        </p:spPr>
      </p:pic>
      <p:sp>
        <p:nvSpPr>
          <p:cNvPr id="5" name="内容占位符 1"/>
          <p:cNvSpPr txBox="1">
            <a:spLocks/>
          </p:cNvSpPr>
          <p:nvPr/>
        </p:nvSpPr>
        <p:spPr bwMode="auto">
          <a:xfrm>
            <a:off x="432862" y="278092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risk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iewer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Woodhouse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即使冒着被这位公正而诙谐的评论家视为另一位伍德豪斯先生的风险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我也必须坚持说昨晚这里的降雪是一件大事。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954;FounderCES"/>
          <p:cNvPicPr/>
          <p:nvPr/>
        </p:nvPicPr>
        <p:blipFill>
          <a:blip r:embed="rId4"/>
          <a:stretch>
            <a:fillRect/>
          </a:stretch>
        </p:blipFill>
        <p:spPr>
          <a:xfrm>
            <a:off x="2710830" y="2006530"/>
            <a:ext cx="9217024" cy="547606"/>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insist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on/upon doing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坚持做；坚决做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坚持认为；坚持说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时，从句用陈述语气；表示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坚持；坚持要求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时，从句要用虚拟语气，即从句的谓语动词用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省略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Difficult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insists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on/upon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seeking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solutions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himself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尽管这个问题很难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但这个人坚持要自己寻求解决办法。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insisted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return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我坚决要求他们等我们</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回来</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1503368"/>
            <a:ext cx="916310" cy="348745"/>
          </a:xfrm>
          <a:prstGeom prst="rect">
            <a:avLst/>
          </a:prstGeom>
        </p:spPr>
      </p:pic>
    </p:spTree>
    <p:extLst>
      <p:ext uri="{BB962C8B-B14F-4D97-AF65-F5344CB8AC3E}">
        <p14:creationId xmlns:p14="http://schemas.microsoft.com/office/powerpoint/2010/main" val="3492565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936010"/>
            <a:ext cx="11485848" cy="586764"/>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dispose </a:t>
            </a:r>
            <a:r>
              <a:rPr lang="en-US" altLang="zh-CN" b="1" i="1">
                <a:solidFill>
                  <a:srgbClr val="25477F"/>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排列</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布置</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处置</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清除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262558" y="1746682"/>
            <a:ext cx="11593288" cy="2232248"/>
          </a:xfrm>
          <a:prstGeom prst="rect">
            <a:avLst/>
          </a:prstGeom>
        </p:spPr>
      </p:pic>
      <p:sp>
        <p:nvSpPr>
          <p:cNvPr id="7" name="内容占位符 1"/>
          <p:cNvSpPr txBox="1">
            <a:spLocks/>
          </p:cNvSpPr>
          <p:nvPr/>
        </p:nvSpPr>
        <p:spPr bwMode="auto">
          <a:xfrm>
            <a:off x="360854" y="225073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little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plum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outside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faintly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flushed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branches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artfully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disposed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along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trunk</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stood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sunlight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外面那棵小梅树伫立在灿烂的阳光下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枝头缀着微微晕红的积雪</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树干上的落雪更是巧夺天工。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954;FounderCES"/>
          <p:cNvPicPr/>
          <p:nvPr/>
        </p:nvPicPr>
        <p:blipFill>
          <a:blip r:embed="rId3"/>
          <a:stretch>
            <a:fillRect/>
          </a:stretch>
        </p:blipFill>
        <p:spPr>
          <a:xfrm>
            <a:off x="2638822" y="1476340"/>
            <a:ext cx="9217024" cy="547606"/>
          </a:xfrm>
          <a:prstGeom prst="rect">
            <a:avLst/>
          </a:prstGeom>
        </p:spPr>
      </p:pic>
      <p:sp>
        <p:nvSpPr>
          <p:cNvPr id="9" name="内容占位符 1"/>
          <p:cNvSpPr txBox="1">
            <a:spLocks/>
          </p:cNvSpPr>
          <p:nvPr/>
        </p:nvSpPr>
        <p:spPr bwMode="auto">
          <a:xfrm>
            <a:off x="360854" y="412294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dispose of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除掉；处理；处置</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insisted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immediately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solutions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dispose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urgent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他坚持要求我们应该立即寻求解决方案来处理这个紧迫的问题。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4"/>
          <a:stretch>
            <a:fillRect/>
          </a:stretch>
        </p:blipFill>
        <p:spPr>
          <a:xfrm>
            <a:off x="406574" y="4357554"/>
            <a:ext cx="916310" cy="348745"/>
          </a:xfrm>
          <a:prstGeom prst="rect">
            <a:avLst/>
          </a:prstGeom>
        </p:spPr>
      </p:pic>
    </p:spTree>
    <p:extLst>
      <p:ext uri="{BB962C8B-B14F-4D97-AF65-F5344CB8AC3E}">
        <p14:creationId xmlns:p14="http://schemas.microsoft.com/office/powerpoint/2010/main" val="2251275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124744"/>
            <a:ext cx="11521280" cy="2808312"/>
          </a:xfrm>
          <a:prstGeom prst="rect">
            <a:avLst/>
          </a:prstGeom>
        </p:spPr>
      </p:pic>
      <p:sp>
        <p:nvSpPr>
          <p:cNvPr id="2" name="内容占位符 1"/>
          <p:cNvSpPr>
            <a:spLocks noGrp="1"/>
          </p:cNvSpPr>
          <p:nvPr>
            <p:ph idx="1"/>
          </p:nvPr>
        </p:nvSpPr>
        <p:spPr>
          <a:xfrm>
            <a:off x="360854" y="1630541"/>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disposal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去掉；清除；处理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disposable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一次性的；用完即丢的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one’s disposal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由某人支配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disposable paper cup/chopsticks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一次性纸杯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筷子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小.eps" descr="id:2147487010;FounderCES"/>
          <p:cNvPicPr/>
          <p:nvPr/>
        </p:nvPicPr>
        <p:blipFill>
          <a:blip r:embed="rId3"/>
          <a:stretch>
            <a:fillRect/>
          </a:stretch>
        </p:blipFill>
        <p:spPr>
          <a:xfrm>
            <a:off x="406574" y="1196752"/>
            <a:ext cx="1777672" cy="349024"/>
          </a:xfrm>
          <a:prstGeom prst="rect">
            <a:avLst/>
          </a:prstGeom>
        </p:spPr>
      </p:pic>
      <p:sp>
        <p:nvSpPr>
          <p:cNvPr id="5" name="内容占位符 3"/>
          <p:cNvSpPr txBox="1">
            <a:spLocks/>
          </p:cNvSpPr>
          <p:nvPr/>
        </p:nvSpPr>
        <p:spPr bwMode="auto">
          <a:xfrm>
            <a:off x="360854" y="392898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mn-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amazed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lucky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disposal</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我惊讶地得知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今年所有的压岁钱都由我支配。</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mn-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protect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ironment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disposable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bags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为了保护环境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我们应该尽量不使用一次性袋子。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79319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034152"/>
            <a:ext cx="11485848" cy="586764"/>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glare </a:t>
            </a:r>
            <a:r>
              <a:rPr lang="en-US" altLang="zh-CN" b="1"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刺眼的强光 </a:t>
            </a:r>
            <a:r>
              <a:rPr lang="en-US" altLang="zh-CN" b="1" i="1">
                <a:solidFill>
                  <a:srgbClr val="25477F"/>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怒目而视</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发出刺眼</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262558" y="1866706"/>
            <a:ext cx="11593288" cy="1584176"/>
          </a:xfrm>
          <a:prstGeom prst="rect">
            <a:avLst/>
          </a:prstGeom>
        </p:spPr>
      </p:pic>
      <p:sp>
        <p:nvSpPr>
          <p:cNvPr id="7" name="内容占位符 1"/>
          <p:cNvSpPr txBox="1">
            <a:spLocks/>
          </p:cNvSpPr>
          <p:nvPr/>
        </p:nvSpPr>
        <p:spPr bwMode="auto">
          <a:xfrm>
            <a:off x="360854" y="23707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glare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disturbing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remains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刺眼的强光消失了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令人不安的残骸也不见了。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954;FounderCES"/>
          <p:cNvPicPr/>
          <p:nvPr/>
        </p:nvPicPr>
        <p:blipFill>
          <a:blip r:embed="rId3"/>
          <a:stretch>
            <a:fillRect/>
          </a:stretch>
        </p:blipFill>
        <p:spPr>
          <a:xfrm>
            <a:off x="2638822" y="1596364"/>
            <a:ext cx="9217024" cy="547606"/>
          </a:xfrm>
          <a:prstGeom prst="rect">
            <a:avLst/>
          </a:prstGeom>
        </p:spPr>
      </p:pic>
      <p:sp>
        <p:nvSpPr>
          <p:cNvPr id="9" name="内容占位符 1"/>
          <p:cNvSpPr txBox="1">
            <a:spLocks/>
          </p:cNvSpPr>
          <p:nvPr/>
        </p:nvSpPr>
        <p:spPr bwMode="auto">
          <a:xfrm>
            <a:off x="360854" y="35010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glare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怒视，指由于愤怒而瞪着。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glared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mulberries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当我捡桑葚的时候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有位老人怒视着我。</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4"/>
          <a:stretch>
            <a:fillRect/>
          </a:stretch>
        </p:blipFill>
        <p:spPr>
          <a:xfrm>
            <a:off x="406574" y="3735616"/>
            <a:ext cx="916310" cy="348745"/>
          </a:xfrm>
          <a:prstGeom prst="rect">
            <a:avLst/>
          </a:prstGeom>
        </p:spPr>
      </p:pic>
    </p:spTree>
    <p:extLst>
      <p:ext uri="{BB962C8B-B14F-4D97-AF65-F5344CB8AC3E}">
        <p14:creationId xmlns:p14="http://schemas.microsoft.com/office/powerpoint/2010/main" val="1146193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556792"/>
            <a:ext cx="11521280" cy="2448272"/>
          </a:xfrm>
          <a:prstGeom prst="rect">
            <a:avLst/>
          </a:prstGeom>
        </p:spPr>
      </p:pic>
      <p:sp>
        <p:nvSpPr>
          <p:cNvPr id="2" name="内容占位符 1"/>
          <p:cNvSpPr>
            <a:spLocks noGrp="1"/>
          </p:cNvSpPr>
          <p:nvPr>
            <p:ph idx="1"/>
          </p:nvPr>
        </p:nvSpPr>
        <p:spPr>
          <a:xfrm>
            <a:off x="360854" y="2062589"/>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stare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凝视，盯着看，指由于好奇、无理、傲慢而睁大眼睛凝望、盯着或瞪着看。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glance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瞥一眼，指匆忙地看一眼。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gaze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聚精会神；目不转睛地看。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小.eps" descr="id:2147487010;FounderCES"/>
          <p:cNvPicPr/>
          <p:nvPr/>
        </p:nvPicPr>
        <p:blipFill>
          <a:blip r:embed="rId3"/>
          <a:stretch>
            <a:fillRect/>
          </a:stretch>
        </p:blipFill>
        <p:spPr>
          <a:xfrm>
            <a:off x="406574" y="1628800"/>
            <a:ext cx="1777672" cy="349024"/>
          </a:xfrm>
          <a:prstGeom prst="rect">
            <a:avLst/>
          </a:prstGeom>
        </p:spPr>
      </p:pic>
    </p:spTree>
    <p:extLst>
      <p:ext uri="{BB962C8B-B14F-4D97-AF65-F5344CB8AC3E}">
        <p14:creationId xmlns:p14="http://schemas.microsoft.com/office/powerpoint/2010/main" val="984189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12776"/>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come round/around</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如往常一样</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发生</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降临</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拜访</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苏醒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XB3.eps" descr="id:2147489336;FounderCES"/>
          <p:cNvPicPr/>
          <p:nvPr/>
        </p:nvPicPr>
        <p:blipFill>
          <a:blip r:embed="rId2"/>
          <a:stretch>
            <a:fillRect/>
          </a:stretch>
        </p:blipFill>
        <p:spPr>
          <a:xfrm>
            <a:off x="406574" y="943090"/>
            <a:ext cx="1689536" cy="325670"/>
          </a:xfrm>
          <a:prstGeom prst="rect">
            <a:avLst/>
          </a:prstGeom>
        </p:spPr>
      </p:pic>
      <p:pic>
        <p:nvPicPr>
          <p:cNvPr id="7" name="图片 6"/>
          <p:cNvPicPr>
            <a:picLocks noChangeAspect="1"/>
          </p:cNvPicPr>
          <p:nvPr/>
        </p:nvPicPr>
        <p:blipFill>
          <a:blip r:embed="rId3"/>
          <a:stretch>
            <a:fillRect/>
          </a:stretch>
        </p:blipFill>
        <p:spPr>
          <a:xfrm>
            <a:off x="262558" y="2331190"/>
            <a:ext cx="11593288" cy="3434502"/>
          </a:xfrm>
          <a:prstGeom prst="rect">
            <a:avLst/>
          </a:prstGeom>
        </p:spPr>
      </p:pic>
      <p:sp>
        <p:nvSpPr>
          <p:cNvPr id="8" name="内容占位符 1"/>
          <p:cNvSpPr txBox="1">
            <a:spLocks/>
          </p:cNvSpPr>
          <p:nvPr/>
        </p:nvSpPr>
        <p:spPr bwMode="auto">
          <a:xfrm>
            <a:off x="360854" y="2835246"/>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nearly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excited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morning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window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magic</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outside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talking</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excitedly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Christmas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suddenly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round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对于这场雪</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今天早上我几乎和孩子们一样兴奋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我发现他们都透过窗户看着外面奇妙的世界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兴奋地说个不停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好像圣诞节又突然降临了。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教材原句S.eps" descr="id:2147486954;FounderCES"/>
          <p:cNvPicPr/>
          <p:nvPr/>
        </p:nvPicPr>
        <p:blipFill>
          <a:blip r:embed="rId4"/>
          <a:stretch>
            <a:fillRect/>
          </a:stretch>
        </p:blipFill>
        <p:spPr>
          <a:xfrm>
            <a:off x="2638822" y="2060848"/>
            <a:ext cx="9217024" cy="547606"/>
          </a:xfrm>
          <a:prstGeom prst="rect">
            <a:avLst/>
          </a:prstGeom>
        </p:spPr>
      </p:pic>
    </p:spTree>
    <p:extLst>
      <p:ext uri="{BB962C8B-B14F-4D97-AF65-F5344CB8AC3E}">
        <p14:creationId xmlns:p14="http://schemas.microsoft.com/office/powerpoint/2010/main" val="9473729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484784"/>
            <a:ext cx="11521280" cy="3312368"/>
          </a:xfrm>
          <a:prstGeom prst="rect">
            <a:avLst/>
          </a:prstGeom>
        </p:spPr>
      </p:pic>
      <p:sp>
        <p:nvSpPr>
          <p:cNvPr id="2" name="内容占位符 1"/>
          <p:cNvSpPr>
            <a:spLocks noGrp="1"/>
          </p:cNvSpPr>
          <p:nvPr>
            <p:ph idx="1"/>
          </p:nvPr>
        </p:nvSpPr>
        <p:spPr>
          <a:xfrm>
            <a:off x="360854" y="1990581"/>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up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走近；被提及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up with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提出，想出（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主意、计划、回答等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about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发生；产生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across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偶然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）遇见，碰见；被理解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加油；快点；出场，上场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小.eps" descr="id:2147487010;FounderCES"/>
          <p:cNvPicPr/>
          <p:nvPr/>
        </p:nvPicPr>
        <p:blipFill>
          <a:blip r:embed="rId3"/>
          <a:stretch>
            <a:fillRect/>
          </a:stretch>
        </p:blipFill>
        <p:spPr>
          <a:xfrm>
            <a:off x="406574" y="1556792"/>
            <a:ext cx="1777672" cy="349024"/>
          </a:xfrm>
          <a:prstGeom prst="rect">
            <a:avLst/>
          </a:prstGeom>
        </p:spPr>
      </p:pic>
    </p:spTree>
    <p:extLst>
      <p:ext uri="{BB962C8B-B14F-4D97-AF65-F5344CB8AC3E}">
        <p14:creationId xmlns:p14="http://schemas.microsoft.com/office/powerpoint/2010/main" val="4039816880"/>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580</TotalTime>
  <Words>1265</Words>
  <Application>Microsoft Office PowerPoint</Application>
  <PresentationFormat>自定义</PresentationFormat>
  <Paragraphs>55</Paragraphs>
  <Slides>17</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17</vt:i4>
      </vt:variant>
    </vt:vector>
  </HeadingPairs>
  <TitlesOfParts>
    <vt:vector size="28" baseType="lpstr">
      <vt:lpstr>MS Mincho</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573</cp:revision>
  <dcterms:created xsi:type="dcterms:W3CDTF">2020-11-06T05:24:00Z</dcterms:created>
  <dcterms:modified xsi:type="dcterms:W3CDTF">2025-11-01T09:05:57Z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